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2302"/>
    <a:srgbClr val="D308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6806-E92D-18F7-5F96-93400EDA6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18E42-2AC6-462C-D88D-A5EFC0BCE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0C55B-2C7B-5B34-C8C1-9F4CB93E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F02D7-E7DF-4665-4927-CF76483C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39757-DC86-1DC3-A03C-650D4525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705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2493-010E-76D5-8C7E-1B96BE8B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6082F-B4E1-C9F6-384C-51182B953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EE988-A5C0-F4AC-8407-B09E0EF0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00918-548E-213D-563C-745AC393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C8D51-33CE-61B7-59FD-CC796325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893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F21F9B-DFA1-A14D-E7AE-B45331F7F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D7775-8D34-6725-A9E8-A4DAC9356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829B2-1801-3D17-2005-15C48B33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7083B-F4E2-7A91-F080-316CD8D5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01CF1-A525-FB91-5F8F-1970FFB3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099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5043-C344-872A-097F-0266C995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A8D9-CFEC-553E-2A8A-5C967345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13406-1CC1-BF48-5DFE-B1B05E22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4AD93-FE58-0A62-43E7-8512C42E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70861-A271-D722-64CD-AA15AD7C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995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20E7-82C7-977B-2084-DF2DC11F7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654ED-EA4A-C2EB-EF84-58EAC86F5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43057-433F-4BFA-5B99-687F9C8D3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75ECE-C82A-6CCA-9C0F-7014DFE1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BECC5-636E-20BF-4D53-5A713672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80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1844-66DA-05C0-0CF5-E8FFB8BD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945A0-4A42-A360-C4F7-A6CFAAEAF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43167-F57F-8200-25C2-A57731F68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3CED1-C13F-9F6A-2558-B95DD7BC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8249D-7067-A8D9-A37A-EDF7CC53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D83DF-62F1-1A83-4D9F-A2134F9B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1359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091E7-6A71-F2D0-4755-48FD77B3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09C0A-1D22-8287-9209-E6F9D60BD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B8776-9E2A-F7EC-495B-B11E3BADF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0B75A-A202-093E-D4B8-F3D147E04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DE7F0-7968-25BC-8CD6-7037A2BFA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D45A4-E6BC-D936-94BE-4F305F1D5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4DBA10-7818-D533-E51F-BBC2DB14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6F9B7-AF3B-24C4-4F8C-0640A9D5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497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3CFD-9C8A-6804-5A30-09117C13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A7F59-E3D1-1583-6FC2-4EF1F98A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F40D5-F492-0954-CB66-4E8C96C3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BD3AF-0866-79CC-1B56-AAB48BFB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953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0AD37-86E2-F5E0-B5DF-7B537D57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8628A1-3DC0-DDBA-78E9-6E00AB56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36063-F1F8-CFE3-94EE-060AF66D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532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ACA2-166A-3443-2AED-03C0D255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22401-34B0-A5D4-D528-2C76E2041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C3A01-90CD-CB07-1D3C-A3B5C0779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F0148-94ED-66F1-5A2C-E16C363F3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4484-D088-D570-D067-FFA20DA3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20C2F-5696-B687-6302-06FA2E13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5230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B259-261E-2627-2F85-CB81C87F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B4861-FD1F-1A5B-060E-F795894A1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D7B43-71EE-CC21-0065-D43240816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1106F-5462-87AF-4E2C-806EB2E4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F27B4-84B1-9C71-B7AA-49C3FBABC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7A993-D369-F82E-CA19-19A12DB7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777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B14F58-0991-447D-AB12-4AE65EED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36CAD-F780-74F6-93C0-8666A334F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204E-EB87-EC83-9EC1-52414BD7D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104B62-B628-40E6-8FF1-4DCC22968300}" type="datetimeFigureOut">
              <a:rPr lang="en-DE" smtClean="0"/>
              <a:t>25/10/2024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3A492-8D58-B291-2679-9159D5614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C4D1F-F058-40D9-6C51-F9526A926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AABF78-D491-4E4F-A3F8-3667DB36D05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602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30789A-8415-A957-1572-40396A5DDD34}"/>
              </a:ext>
            </a:extLst>
          </p:cNvPr>
          <p:cNvSpPr/>
          <p:nvPr/>
        </p:nvSpPr>
        <p:spPr>
          <a:xfrm>
            <a:off x="0" y="5981700"/>
            <a:ext cx="12192000" cy="914354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5E866-89E5-77F4-6CB7-BF73F7FAF8BE}"/>
              </a:ext>
            </a:extLst>
          </p:cNvPr>
          <p:cNvSpPr/>
          <p:nvPr/>
        </p:nvSpPr>
        <p:spPr>
          <a:xfrm>
            <a:off x="1" y="0"/>
            <a:ext cx="12192000" cy="1390650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583E4-B44B-6619-2676-70F846817376}"/>
              </a:ext>
            </a:extLst>
          </p:cNvPr>
          <p:cNvSpPr txBox="1"/>
          <p:nvPr/>
        </p:nvSpPr>
        <p:spPr>
          <a:xfrm>
            <a:off x="7951927" y="6200729"/>
            <a:ext cx="401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Noah Kürtös</a:t>
            </a:r>
          </a:p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11.10.2024</a:t>
            </a:r>
            <a:endParaRPr lang="en-DE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43F2E-0FD4-A146-9979-08AE759678F4}"/>
              </a:ext>
            </a:extLst>
          </p:cNvPr>
          <p:cNvSpPr txBox="1"/>
          <p:nvPr/>
        </p:nvSpPr>
        <p:spPr>
          <a:xfrm>
            <a:off x="7951926" y="195606"/>
            <a:ext cx="401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neuefische</a:t>
            </a:r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 GmbH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hh-analytics-24-2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Capstone Pitch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4BB14-1504-46B7-C0B7-03532323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781299" cy="1390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C29C0B-A59D-FE38-9865-DE389FD9D389}"/>
              </a:ext>
            </a:extLst>
          </p:cNvPr>
          <p:cNvSpPr txBox="1"/>
          <p:nvPr/>
        </p:nvSpPr>
        <p:spPr>
          <a:xfrm>
            <a:off x="983585" y="1748623"/>
            <a:ext cx="100828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 Black" panose="020B0A04020102020204" pitchFamily="34" charset="0"/>
                <a:cs typeface="Arial" panose="020B0604020202020204" pitchFamily="34" charset="0"/>
              </a:rPr>
              <a:t>CAPSTONE PITCH:</a:t>
            </a:r>
          </a:p>
          <a:p>
            <a:r>
              <a:rPr lang="en-GB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MVP: </a:t>
            </a:r>
            <a:r>
              <a:rPr lang="en-GB" sz="2000" b="1" i="1" dirty="0">
                <a:latin typeface="Arial Black" panose="020B0A04020102020204" pitchFamily="34" charset="0"/>
                <a:cs typeface="Arial" panose="020B0604020202020204" pitchFamily="34" charset="0"/>
              </a:rPr>
              <a:t>Dynamic visualisation of development of ecosystem diversity over time</a:t>
            </a:r>
          </a:p>
          <a:p>
            <a:endParaRPr lang="en-GB" sz="2000" b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Goal: </a:t>
            </a:r>
            <a:r>
              <a:rPr lang="en-GB" sz="2000" b="1" i="1" dirty="0">
                <a:latin typeface="Arial Black" panose="020B0A04020102020204" pitchFamily="34" charset="0"/>
                <a:cs typeface="Arial" panose="020B0604020202020204" pitchFamily="34" charset="0"/>
              </a:rPr>
              <a:t>Show a trend of ecological parameters over time</a:t>
            </a:r>
          </a:p>
          <a:p>
            <a:endParaRPr lang="en-GB" sz="2000" b="1" i="1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Validation: Renaturation efforts in e.g. Great Green Wall Initiative (Africa), Chinese Loess Plateau Rehabilitation, The Netherlands’ Marker </a:t>
            </a:r>
            <a:r>
              <a:rPr lang="en-GB" sz="2000" b="1" dirty="0" err="1">
                <a:latin typeface="Arial Black" panose="020B0A04020102020204" pitchFamily="34" charset="0"/>
                <a:cs typeface="Arial" panose="020B0604020202020204" pitchFamily="34" charset="0"/>
              </a:rPr>
              <a:t>Wadden</a:t>
            </a:r>
            <a:endParaRPr lang="en-DE" sz="20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7B4C8-C640-EA74-14BC-32EDF3E52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FBB80F-D39D-24AD-A4B1-49EA717F0030}"/>
              </a:ext>
            </a:extLst>
          </p:cNvPr>
          <p:cNvSpPr/>
          <p:nvPr/>
        </p:nvSpPr>
        <p:spPr>
          <a:xfrm>
            <a:off x="0" y="5981700"/>
            <a:ext cx="12192000" cy="914354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67CE7E-BF57-589F-37CD-AE5D8922F09D}"/>
              </a:ext>
            </a:extLst>
          </p:cNvPr>
          <p:cNvSpPr/>
          <p:nvPr/>
        </p:nvSpPr>
        <p:spPr>
          <a:xfrm>
            <a:off x="1" y="0"/>
            <a:ext cx="12192000" cy="1390650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73F2-7114-12C3-CDAC-B6FFB9430468}"/>
              </a:ext>
            </a:extLst>
          </p:cNvPr>
          <p:cNvSpPr txBox="1"/>
          <p:nvPr/>
        </p:nvSpPr>
        <p:spPr>
          <a:xfrm>
            <a:off x="7951927" y="6200729"/>
            <a:ext cx="401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Noah Kürtös</a:t>
            </a:r>
          </a:p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11.10.2024</a:t>
            </a:r>
            <a:endParaRPr lang="en-DE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99DBE-BD7B-45B6-EB57-807C4F579D6B}"/>
              </a:ext>
            </a:extLst>
          </p:cNvPr>
          <p:cNvSpPr txBox="1"/>
          <p:nvPr/>
        </p:nvSpPr>
        <p:spPr>
          <a:xfrm>
            <a:off x="7951926" y="195606"/>
            <a:ext cx="401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neuefische</a:t>
            </a:r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 GmbH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hh-analytics-24-2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Capstone Pitch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199177-218F-BEE1-90FF-EA65BE01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781299" cy="1390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41C7A-702C-36D6-155C-AE89C6859B63}"/>
              </a:ext>
            </a:extLst>
          </p:cNvPr>
          <p:cNvSpPr txBox="1"/>
          <p:nvPr/>
        </p:nvSpPr>
        <p:spPr>
          <a:xfrm>
            <a:off x="520700" y="1626734"/>
            <a:ext cx="1008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  <a:cs typeface="Arial" panose="020B0604020202020204" pitchFamily="34" charset="0"/>
              </a:rPr>
              <a:t>Background: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7DDA2F-E4BA-A225-8E68-205E2A2F2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8" y="2543943"/>
            <a:ext cx="3783824" cy="28336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BEDBDA-AD9E-5C1F-C275-45FFBD06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668" y="1675223"/>
            <a:ext cx="5543926" cy="4021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589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F2494-BEF8-CACD-C103-3575A5FD5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A0749E-A031-7EE1-8B72-72ACC32F0A87}"/>
              </a:ext>
            </a:extLst>
          </p:cNvPr>
          <p:cNvSpPr/>
          <p:nvPr/>
        </p:nvSpPr>
        <p:spPr>
          <a:xfrm>
            <a:off x="0" y="5981700"/>
            <a:ext cx="12192000" cy="914354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E2BFC-7385-38C9-E068-C18672A7A1D8}"/>
              </a:ext>
            </a:extLst>
          </p:cNvPr>
          <p:cNvSpPr/>
          <p:nvPr/>
        </p:nvSpPr>
        <p:spPr>
          <a:xfrm>
            <a:off x="1" y="0"/>
            <a:ext cx="12192000" cy="1390650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A4091-AF81-CD95-AECD-E7790CB84EFE}"/>
              </a:ext>
            </a:extLst>
          </p:cNvPr>
          <p:cNvSpPr txBox="1"/>
          <p:nvPr/>
        </p:nvSpPr>
        <p:spPr>
          <a:xfrm>
            <a:off x="7951927" y="6200729"/>
            <a:ext cx="401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Noah Kürtös</a:t>
            </a:r>
          </a:p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11.10.2024</a:t>
            </a:r>
            <a:endParaRPr lang="en-DE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EBCC9-B24F-1A82-77FA-ADE372EE888D}"/>
              </a:ext>
            </a:extLst>
          </p:cNvPr>
          <p:cNvSpPr txBox="1"/>
          <p:nvPr/>
        </p:nvSpPr>
        <p:spPr>
          <a:xfrm>
            <a:off x="7951926" y="195606"/>
            <a:ext cx="401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neuefische</a:t>
            </a:r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 GmbH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hh-analytics-24-2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Capstone Pitch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82928-99F8-368D-5597-C3706AE2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781299" cy="1390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E8A573-93F7-B93D-F0C2-CA1C592E9588}"/>
              </a:ext>
            </a:extLst>
          </p:cNvPr>
          <p:cNvSpPr txBox="1"/>
          <p:nvPr/>
        </p:nvSpPr>
        <p:spPr>
          <a:xfrm>
            <a:off x="520700" y="1626734"/>
            <a:ext cx="10082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  <a:cs typeface="Arial" panose="020B0604020202020204" pitchFamily="34" charset="0"/>
              </a:rPr>
              <a:t>Background: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319CD2-92D4-EC82-46F3-70080BA6A1E6}"/>
              </a:ext>
            </a:extLst>
          </p:cNvPr>
          <p:cNvGrpSpPr>
            <a:grpSpLocks noChangeAspect="1"/>
          </p:cNvGrpSpPr>
          <p:nvPr/>
        </p:nvGrpSpPr>
        <p:grpSpPr>
          <a:xfrm>
            <a:off x="7068933" y="2445128"/>
            <a:ext cx="3982544" cy="2880000"/>
            <a:chOff x="7250183" y="2382462"/>
            <a:chExt cx="4268717" cy="30869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923023-53F8-5444-2DA6-50397857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9183"/>
            <a:stretch/>
          </p:blipFill>
          <p:spPr>
            <a:xfrm>
              <a:off x="7250183" y="3530045"/>
              <a:ext cx="4268717" cy="19393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23F037-E064-F4FA-5A0D-E5E6BF880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0183" y="2382462"/>
              <a:ext cx="4268717" cy="114758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C53E7C-95E2-898A-93F2-6022912DCA3A}"/>
              </a:ext>
            </a:extLst>
          </p:cNvPr>
          <p:cNvGrpSpPr>
            <a:grpSpLocks noChangeAspect="1"/>
          </p:cNvGrpSpPr>
          <p:nvPr/>
        </p:nvGrpSpPr>
        <p:grpSpPr>
          <a:xfrm>
            <a:off x="1874331" y="2445128"/>
            <a:ext cx="4221669" cy="2880000"/>
            <a:chOff x="1562101" y="2438512"/>
            <a:chExt cx="4533900" cy="30930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17724B-AA32-2480-4501-0A887969D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2101" y="3100293"/>
              <a:ext cx="4533899" cy="243122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D6B5AB5-ED14-F834-F77C-DD85DBAD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2101" y="2438512"/>
              <a:ext cx="4533900" cy="722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2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A8CD8-32B5-7ACF-1A46-5A17FFEF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6D14EC2-030A-2D98-07B4-788196529874}"/>
              </a:ext>
            </a:extLst>
          </p:cNvPr>
          <p:cNvSpPr/>
          <p:nvPr/>
        </p:nvSpPr>
        <p:spPr>
          <a:xfrm>
            <a:off x="0" y="5981700"/>
            <a:ext cx="12192000" cy="914354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1E5A59-62C3-F6C5-8CCF-AE7EE52D3D59}"/>
              </a:ext>
            </a:extLst>
          </p:cNvPr>
          <p:cNvSpPr/>
          <p:nvPr/>
        </p:nvSpPr>
        <p:spPr>
          <a:xfrm>
            <a:off x="1" y="0"/>
            <a:ext cx="12192000" cy="1390650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C5F942-4B30-4D14-C063-2962F8B13BE0}"/>
              </a:ext>
            </a:extLst>
          </p:cNvPr>
          <p:cNvSpPr txBox="1"/>
          <p:nvPr/>
        </p:nvSpPr>
        <p:spPr>
          <a:xfrm>
            <a:off x="7951927" y="6200729"/>
            <a:ext cx="401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Noah Kürtös</a:t>
            </a:r>
          </a:p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11.10.2024</a:t>
            </a:r>
            <a:endParaRPr lang="en-DE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37F26-B551-6468-590D-2BEA0B8089BB}"/>
              </a:ext>
            </a:extLst>
          </p:cNvPr>
          <p:cNvSpPr txBox="1"/>
          <p:nvPr/>
        </p:nvSpPr>
        <p:spPr>
          <a:xfrm>
            <a:off x="7951926" y="195606"/>
            <a:ext cx="401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neuefische</a:t>
            </a:r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 GmbH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hh-analytics-24-2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Capstone Pitch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9F97CA-B1D9-4504-E76C-D7AB634D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781299" cy="1390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E94628-48BD-3021-5617-E65384731B9E}"/>
              </a:ext>
            </a:extLst>
          </p:cNvPr>
          <p:cNvSpPr txBox="1"/>
          <p:nvPr/>
        </p:nvSpPr>
        <p:spPr>
          <a:xfrm>
            <a:off x="520700" y="1626734"/>
            <a:ext cx="111496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  <a:cs typeface="Arial" panose="020B0604020202020204" pitchFamily="34" charset="0"/>
              </a:rPr>
              <a:t>Research question: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GB" sz="32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GB" sz="3200" i="1" dirty="0">
                <a:latin typeface="Arial Black" panose="020B0A04020102020204" pitchFamily="34" charset="0"/>
                <a:cs typeface="Arial" panose="020B0604020202020204" pitchFamily="34" charset="0"/>
              </a:rPr>
              <a:t>“Is the relative extinction rate between ecosystems comparable?” </a:t>
            </a:r>
          </a:p>
          <a:p>
            <a:endParaRPr lang="en-GB" sz="3200" i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60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D3A22-1F7A-1C1D-891E-8C551EA67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D10272-EEEC-7A57-0E8C-609E30D08449}"/>
              </a:ext>
            </a:extLst>
          </p:cNvPr>
          <p:cNvSpPr/>
          <p:nvPr/>
        </p:nvSpPr>
        <p:spPr>
          <a:xfrm>
            <a:off x="0" y="5981700"/>
            <a:ext cx="12192000" cy="914354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8624E9-554D-E847-A6A4-5F7A5B57032E}"/>
              </a:ext>
            </a:extLst>
          </p:cNvPr>
          <p:cNvSpPr/>
          <p:nvPr/>
        </p:nvSpPr>
        <p:spPr>
          <a:xfrm>
            <a:off x="1" y="0"/>
            <a:ext cx="12192000" cy="1390650"/>
          </a:xfrm>
          <a:prstGeom prst="rect">
            <a:avLst/>
          </a:prstGeom>
          <a:solidFill>
            <a:srgbClr val="DE23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8E4E44-4590-2C42-D2F4-2E4BE701B274}"/>
              </a:ext>
            </a:extLst>
          </p:cNvPr>
          <p:cNvSpPr txBox="1"/>
          <p:nvPr/>
        </p:nvSpPr>
        <p:spPr>
          <a:xfrm>
            <a:off x="7951927" y="6200729"/>
            <a:ext cx="4011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Noah Kürtös</a:t>
            </a:r>
          </a:p>
          <a:p>
            <a:pPr algn="r"/>
            <a:r>
              <a:rPr lang="en-GB" sz="1200" dirty="0">
                <a:solidFill>
                  <a:schemeClr val="bg1"/>
                </a:solidFill>
                <a:latin typeface="Arial Black" panose="020B0A04020102020204" pitchFamily="34" charset="0"/>
              </a:rPr>
              <a:t>11.10.2024</a:t>
            </a:r>
            <a:endParaRPr lang="en-DE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2AFDA-A43B-1719-DE12-335C3DFB54EB}"/>
              </a:ext>
            </a:extLst>
          </p:cNvPr>
          <p:cNvSpPr txBox="1"/>
          <p:nvPr/>
        </p:nvSpPr>
        <p:spPr>
          <a:xfrm>
            <a:off x="7951926" y="195606"/>
            <a:ext cx="4011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neuefische</a:t>
            </a:r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 GmbH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hh-analytics-24-2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Capstone Pitch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EBFD90-A718-B15A-B30B-A60FFFBA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781299" cy="1390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DF32EA-8A25-8AC5-158C-9206C85BF530}"/>
              </a:ext>
            </a:extLst>
          </p:cNvPr>
          <p:cNvSpPr txBox="1"/>
          <p:nvPr/>
        </p:nvSpPr>
        <p:spPr>
          <a:xfrm>
            <a:off x="520700" y="1626734"/>
            <a:ext cx="11149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 Black" panose="020B0A04020102020204" pitchFamily="34" charset="0"/>
                <a:cs typeface="Arial" panose="020B0604020202020204" pitchFamily="34" charset="0"/>
              </a:rPr>
              <a:t>Minimum viable Product: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endParaRPr lang="en-GB" sz="3200" i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0B1C9-E371-116B-8583-0F5CE2D25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411564"/>
            <a:ext cx="5640190" cy="2971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902208-61E5-613B-FE9C-59341EDB9488}"/>
              </a:ext>
            </a:extLst>
          </p:cNvPr>
          <p:cNvSpPr txBox="1"/>
          <p:nvPr/>
        </p:nvSpPr>
        <p:spPr>
          <a:xfrm>
            <a:off x="6721311" y="2779726"/>
            <a:ext cx="3827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Automatically fetching species  data from IUCN red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Fetching climate data from NOAA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Determine ecosystem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Showing relative ecosystem loss (endangered species / total predicted species)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0156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139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Noah Kürtös</dc:creator>
  <cp:lastModifiedBy>Noah Kürtös</cp:lastModifiedBy>
  <cp:revision>3</cp:revision>
  <dcterms:created xsi:type="dcterms:W3CDTF">2024-10-11T06:26:34Z</dcterms:created>
  <dcterms:modified xsi:type="dcterms:W3CDTF">2024-10-25T12:05:44Z</dcterms:modified>
</cp:coreProperties>
</file>